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5"/>
  </p:notesMasterIdLst>
  <p:sldIdLst>
    <p:sldId id="256" r:id="rId5"/>
    <p:sldId id="282" r:id="rId6"/>
    <p:sldId id="289" r:id="rId7"/>
    <p:sldId id="309" r:id="rId8"/>
    <p:sldId id="288" r:id="rId9"/>
    <p:sldId id="286" r:id="rId10"/>
    <p:sldId id="291" r:id="rId11"/>
    <p:sldId id="293" r:id="rId12"/>
    <p:sldId id="296" r:id="rId13"/>
    <p:sldId id="297" r:id="rId14"/>
    <p:sldId id="298" r:id="rId15"/>
    <p:sldId id="299" r:id="rId16"/>
    <p:sldId id="300" r:id="rId17"/>
    <p:sldId id="301" r:id="rId18"/>
    <p:sldId id="263" r:id="rId19"/>
    <p:sldId id="304" r:id="rId20"/>
    <p:sldId id="305" r:id="rId21"/>
    <p:sldId id="307" r:id="rId22"/>
    <p:sldId id="308" r:id="rId23"/>
    <p:sldId id="280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22" autoAdjust="0"/>
  </p:normalViewPr>
  <p:slideViewPr>
    <p:cSldViewPr>
      <p:cViewPr varScale="1">
        <p:scale>
          <a:sx n="53" d="100"/>
          <a:sy n="53" d="100"/>
        </p:scale>
        <p:origin x="78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8A011-59AF-436D-9FDB-00326672A043}" type="datetimeFigureOut">
              <a:rPr lang="vi-VN" smtClean="0"/>
              <a:t>04/01/2022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1261C-B6AE-4D9C-A6BE-DD1365136D2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359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Áđâsdá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1261C-B6AE-4D9C-A6BE-DD1365136D2B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296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96185" y="1266692"/>
            <a:ext cx="19080369" cy="7782047"/>
          </a:xfrm>
          <a:prstGeom prst="rect">
            <a:avLst/>
          </a:prstGeom>
          <a:solidFill>
            <a:srgbClr val="FAF0EB"/>
          </a:solidFill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99648" y="2161311"/>
            <a:ext cx="15488704" cy="4880535"/>
            <a:chOff x="0" y="0"/>
            <a:chExt cx="20651605" cy="650737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347459" y="0"/>
              <a:ext cx="1956688" cy="1956688"/>
              <a:chOff x="-2540" y="-2540"/>
              <a:chExt cx="6355080" cy="63550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753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4472634"/>
              <a:ext cx="20651605" cy="203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17"/>
                </a:lnSpc>
              </a:pPr>
              <a:endParaRPr lang="en-US" sz="11917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AutoShape 2">
            <a:extLst>
              <a:ext uri="{FF2B5EF4-FFF2-40B4-BE49-F238E27FC236}">
                <a16:creationId xmlns:a16="http://schemas.microsoft.com/office/drawing/2014/main" id="{7F31A954-4348-47EE-90ED-424E0AC35097}"/>
              </a:ext>
            </a:extLst>
          </p:cNvPr>
          <p:cNvSpPr/>
          <p:nvPr/>
        </p:nvSpPr>
        <p:spPr>
          <a:xfrm>
            <a:off x="-399814" y="1266692"/>
            <a:ext cx="19080369" cy="7782047"/>
          </a:xfrm>
          <a:prstGeom prst="rect">
            <a:avLst/>
          </a:prstGeom>
          <a:solidFill>
            <a:srgbClr val="FAF0EB"/>
          </a:solidFill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02ABF10-9AE4-4528-964B-3E5E09CEF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924" y="2400300"/>
            <a:ext cx="3838404" cy="41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758FC9A0-F1BB-402D-8E3E-3B2F28128722}"/>
              </a:ext>
            </a:extLst>
          </p:cNvPr>
          <p:cNvSpPr txBox="1"/>
          <p:nvPr/>
        </p:nvSpPr>
        <p:spPr>
          <a:xfrm>
            <a:off x="588013" y="3828635"/>
            <a:ext cx="11483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TENSORFLOW</a:t>
            </a:r>
          </a:p>
        </p:txBody>
      </p:sp>
      <p:pic>
        <p:nvPicPr>
          <p:cNvPr id="19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4F9A1E04-2E78-4807-B443-EA8C7762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297" y="6557475"/>
            <a:ext cx="3376016" cy="81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-450635"/>
            <a:ext cx="14853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1492" r="10843"/>
          <a:stretch>
            <a:fillRect/>
          </a:stretch>
        </p:blipFill>
        <p:spPr>
          <a:xfrm>
            <a:off x="-475640" y="-518912"/>
            <a:ext cx="4897696" cy="113248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38887" y="1078706"/>
            <a:ext cx="1102769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KHÁI NIỆM CƠ BẢN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E7892C8-6C81-45CE-B1B6-F0AA20832138}"/>
              </a:ext>
            </a:extLst>
          </p:cNvPr>
          <p:cNvSpPr txBox="1"/>
          <p:nvPr/>
        </p:nvSpPr>
        <p:spPr>
          <a:xfrm>
            <a:off x="5838887" y="4005329"/>
            <a:ext cx="110276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framework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cốt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lõi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TensorFlow 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 Tensor.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TensorFlow,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đều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tới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tensor.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cả giá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1 tensor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chứa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đựng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loại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giống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hệt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nhau với 1 shape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biết (hoặc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biết 1 phần). </a:t>
            </a:r>
            <a:endParaRPr lang="en-US" sz="3000" dirty="0">
              <a:latin typeface="+mj-lt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DDE392B3-9A75-4E72-AF06-80CF63FFEF31}"/>
              </a:ext>
            </a:extLst>
          </p:cNvPr>
          <p:cNvSpPr txBox="1"/>
          <p:nvPr/>
        </p:nvSpPr>
        <p:spPr>
          <a:xfrm>
            <a:off x="5853401" y="6515100"/>
            <a:ext cx="11027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 tensor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được bắt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nguồn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input hay kết quả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1 tính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03884F6-8387-40EE-83B9-8B45D4C61789}"/>
              </a:ext>
            </a:extLst>
          </p:cNvPr>
          <p:cNvSpPr txBox="1"/>
          <p:nvPr/>
        </p:nvSpPr>
        <p:spPr>
          <a:xfrm>
            <a:off x="5838887" y="2578730"/>
            <a:ext cx="239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226888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-450635"/>
            <a:ext cx="14853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1492" r="10843"/>
          <a:stretch>
            <a:fillRect/>
          </a:stretch>
        </p:blipFill>
        <p:spPr>
          <a:xfrm>
            <a:off x="-475640" y="-518912"/>
            <a:ext cx="4897696" cy="113248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38887" y="1078706"/>
            <a:ext cx="1102769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KHÁI NIỆM CƠ BẢN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E7892C8-6C81-45CE-B1B6-F0AA20832138}"/>
              </a:ext>
            </a:extLst>
          </p:cNvPr>
          <p:cNvSpPr txBox="1"/>
          <p:nvPr/>
        </p:nvSpPr>
        <p:spPr>
          <a:xfrm>
            <a:off x="5838887" y="3690417"/>
            <a:ext cx="11027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TensorFlow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tả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chuỗi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quá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training. </a:t>
            </a:r>
            <a:endParaRPr lang="en-US" sz="3000" dirty="0">
              <a:latin typeface="+mj-lt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DDE392B3-9A75-4E72-AF06-80CF63FFEF31}"/>
              </a:ext>
            </a:extLst>
          </p:cNvPr>
          <p:cNvSpPr txBox="1"/>
          <p:nvPr/>
        </p:nvSpPr>
        <p:spPr>
          <a:xfrm>
            <a:off x="5865211" y="3709121"/>
            <a:ext cx="11027690" cy="623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cũng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mang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thế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Nó được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ra để chạy trên nhiều CPU hay GPU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Tính di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biểu đồ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phép bảo toàn các tính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để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sử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ngay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hay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đó.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lưu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tương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lai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nối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nhau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1 tensor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1 node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1 edge. Node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mang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operation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output ở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cuối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edge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thích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mối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input/output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node.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0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30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03884F6-8387-40EE-83B9-8B45D4C61789}"/>
              </a:ext>
            </a:extLst>
          </p:cNvPr>
          <p:cNvSpPr txBox="1"/>
          <p:nvPr/>
        </p:nvSpPr>
        <p:spPr>
          <a:xfrm>
            <a:off x="5838887" y="2578730"/>
            <a:ext cx="239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84437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-450635"/>
            <a:ext cx="14853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1492" r="10843"/>
          <a:stretch>
            <a:fillRect/>
          </a:stretch>
        </p:blipFill>
        <p:spPr>
          <a:xfrm>
            <a:off x="-475640" y="-518912"/>
            <a:ext cx="4897696" cy="113248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38887" y="1078706"/>
            <a:ext cx="1102769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KHÁI NIỆM CƠ BẢN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E7892C8-6C81-45CE-B1B6-F0AA20832138}"/>
              </a:ext>
            </a:extLst>
          </p:cNvPr>
          <p:cNvSpPr txBox="1"/>
          <p:nvPr/>
        </p:nvSpPr>
        <p:spPr>
          <a:xfrm>
            <a:off x="5838887" y="3873882"/>
            <a:ext cx="110276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Vì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Tensorflow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tả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chảy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qua graph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nên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mỗi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cắt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graph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thì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gọi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Node.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Vì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Node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thay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nên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lưu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trữ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tham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chiếu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Node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trọng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3000" dirty="0">
              <a:latin typeface="+mj-lt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03884F6-8387-40EE-83B9-8B45D4C61789}"/>
              </a:ext>
            </a:extLst>
          </p:cNvPr>
          <p:cNvSpPr txBox="1"/>
          <p:nvPr/>
        </p:nvSpPr>
        <p:spPr>
          <a:xfrm>
            <a:off x="5801480" y="2628900"/>
            <a:ext cx="239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44B0A44-E1EF-4A7A-ADA4-DD95261DD251}"/>
              </a:ext>
            </a:extLst>
          </p:cNvPr>
          <p:cNvSpPr txBox="1"/>
          <p:nvPr/>
        </p:nvSpPr>
        <p:spPr>
          <a:xfrm>
            <a:off x="5870752" y="6687474"/>
            <a:ext cx="239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5E036CB1-980B-4A0E-BF23-FAE0369F0E28}"/>
              </a:ext>
            </a:extLst>
          </p:cNvPr>
          <p:cNvSpPr txBox="1"/>
          <p:nvPr/>
        </p:nvSpPr>
        <p:spPr>
          <a:xfrm>
            <a:off x="5870752" y="7810500"/>
            <a:ext cx="11027690" cy="10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Shape là một tuple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số chiều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với rank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 tương ứng dùng để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tả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trúc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 đó.</a:t>
            </a:r>
          </a:p>
        </p:txBody>
      </p:sp>
    </p:spTree>
    <p:extLst>
      <p:ext uri="{BB962C8B-B14F-4D97-AF65-F5344CB8AC3E}">
        <p14:creationId xmlns:p14="http://schemas.microsoft.com/office/powerpoint/2010/main" val="36691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-450635"/>
            <a:ext cx="14853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1492" r="10843"/>
          <a:stretch>
            <a:fillRect/>
          </a:stretch>
        </p:blipFill>
        <p:spPr>
          <a:xfrm>
            <a:off x="-475640" y="-518912"/>
            <a:ext cx="4897696" cy="113248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38887" y="1078706"/>
            <a:ext cx="1102769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KHÁI NIỆM CƠ BẢN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E7892C8-6C81-45CE-B1B6-F0AA20832138}"/>
              </a:ext>
            </a:extLst>
          </p:cNvPr>
          <p:cNvSpPr txBox="1"/>
          <p:nvPr/>
        </p:nvSpPr>
        <p:spPr>
          <a:xfrm>
            <a:off x="5838887" y="3497449"/>
            <a:ext cx="11027690" cy="678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Rank là số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bậc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Ví dụ Tensor = [1] thì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rank = 1, Tensor = [[3,4],[5,6]] thì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rank = 2.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Việc phân rank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khá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trọng vì nó đồng thời cũng giúp phân loại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Tensor. Khi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rank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biệt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Tensor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tên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gọi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riêng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Scalar: Khi Tensor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rank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0.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Vector: Vector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 rank 1.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Matrix: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 rank 2 hay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mảng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hai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chiều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khái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niệm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Python.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N-Tensor: Khi rank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lên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2,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chúng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gọi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chung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N-Tensor.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3000" dirty="0">
              <a:latin typeface="+mj-lt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03884F6-8387-40EE-83B9-8B45D4C61789}"/>
              </a:ext>
            </a:extLst>
          </p:cNvPr>
          <p:cNvSpPr txBox="1"/>
          <p:nvPr/>
        </p:nvSpPr>
        <p:spPr>
          <a:xfrm>
            <a:off x="5838887" y="2578730"/>
            <a:ext cx="239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136098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-450635"/>
            <a:ext cx="14853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1492" r="10843"/>
          <a:stretch>
            <a:fillRect/>
          </a:stretch>
        </p:blipFill>
        <p:spPr>
          <a:xfrm>
            <a:off x="-475640" y="-518912"/>
            <a:ext cx="4897696" cy="113248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38887" y="1078706"/>
            <a:ext cx="1102769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KHÁI NIỆM CƠ BẢN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E7892C8-6C81-45CE-B1B6-F0AA20832138}"/>
              </a:ext>
            </a:extLst>
          </p:cNvPr>
          <p:cNvSpPr txBox="1"/>
          <p:nvPr/>
        </p:nvSpPr>
        <p:spPr>
          <a:xfrm>
            <a:off x="5838887" y="3466474"/>
            <a:ext cx="11027690" cy="213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Operator là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tử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được dùng để thực thi Tensor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node đó.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tử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Hằng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cộng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3000" dirty="0">
              <a:latin typeface="+mj-lt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03884F6-8387-40EE-83B9-8B45D4C61789}"/>
              </a:ext>
            </a:extLst>
          </p:cNvPr>
          <p:cNvSpPr txBox="1"/>
          <p:nvPr/>
        </p:nvSpPr>
        <p:spPr>
          <a:xfrm>
            <a:off x="5838887" y="2578730"/>
            <a:ext cx="3152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560E409D-29B6-4F34-9154-29463842E351}"/>
              </a:ext>
            </a:extLst>
          </p:cNvPr>
          <p:cNvSpPr txBox="1"/>
          <p:nvPr/>
        </p:nvSpPr>
        <p:spPr>
          <a:xfrm>
            <a:off x="5838887" y="6979678"/>
            <a:ext cx="11027690" cy="203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kiểu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tử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Tensor.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Vì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 chi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duy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thuộc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DType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nên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cũng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ra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duy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kiểu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DType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duy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toàn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tử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41B935A-A0A5-49C4-844D-9E248A765BFF}"/>
              </a:ext>
            </a:extLst>
          </p:cNvPr>
          <p:cNvSpPr txBox="1"/>
          <p:nvPr/>
        </p:nvSpPr>
        <p:spPr>
          <a:xfrm>
            <a:off x="6120165" y="5605008"/>
            <a:ext cx="239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DType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2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454970" y="-450635"/>
            <a:ext cx="1485325" cy="11188271"/>
          </a:xfrm>
          <a:prstGeom prst="rect">
            <a:avLst/>
          </a:prstGeom>
          <a:solidFill>
            <a:srgbClr val="FAF0E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7360" r="17360"/>
          <a:stretch>
            <a:fillRect/>
          </a:stretch>
        </p:blipFill>
        <p:spPr>
          <a:xfrm>
            <a:off x="14197632" y="-587189"/>
            <a:ext cx="4897696" cy="113248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929155"/>
            <a:ext cx="11391900" cy="4334312"/>
            <a:chOff x="0" y="66675"/>
            <a:chExt cx="15189199" cy="577908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5189199" cy="13507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89"/>
                </a:lnSpc>
              </a:pPr>
              <a:r>
                <a:rPr lang="en-US" sz="7171" b="1" spc="359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CÀI ĐẶT TENSORFLOW </a:t>
              </a:r>
              <a:endPara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94325"/>
              <a:ext cx="12386815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0"/>
                </a:lnSpc>
              </a:pPr>
              <a:endParaRPr lang="en-US" sz="2400" spc="48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676BD922-CE9F-4777-868D-4BCBD72A7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405" y="3015452"/>
            <a:ext cx="10950490" cy="1943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C9931D9-090F-4D70-B4E0-4268F404299D}"/>
              </a:ext>
            </a:extLst>
          </p:cNvPr>
          <p:cNvSpPr txBox="1"/>
          <p:nvPr/>
        </p:nvSpPr>
        <p:spPr>
          <a:xfrm>
            <a:off x="1139052" y="5261581"/>
            <a:ext cx="9069407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Câu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lệnh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sử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dụng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</a:t>
            </a:r>
          </a:p>
          <a:p>
            <a:pPr marL="0" marR="0" indent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udo apt-get update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CFC8AF1-3C0F-430C-BA44-6ACFC1ECF37A}"/>
              </a:ext>
            </a:extLst>
          </p:cNvPr>
          <p:cNvSpPr txBox="1"/>
          <p:nvPr/>
        </p:nvSpPr>
        <p:spPr>
          <a:xfrm>
            <a:off x="1028700" y="2375607"/>
            <a:ext cx="906940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Đầu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tiên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fetch package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mới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nhất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từ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internet: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50C0EADE-D833-49DD-AA9E-E313BD62D817}"/>
              </a:ext>
            </a:extLst>
          </p:cNvPr>
          <p:cNvSpPr txBox="1"/>
          <p:nvPr/>
        </p:nvSpPr>
        <p:spPr>
          <a:xfrm>
            <a:off x="1028699" y="6711383"/>
            <a:ext cx="11171196" cy="302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Advanced Packaging Tool, hay APT,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phần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mềm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miễn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phí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dùng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để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quản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lý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việc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cài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đặt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phần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mềm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trên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Linux. APT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làm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đơn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giản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thủ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tục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quản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lý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phần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mềm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trên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máy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tính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tựa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Unix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bằng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cách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tự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động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hóa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việc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tải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về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cấu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hình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và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cài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đặt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gói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phần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mềm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cả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ở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dạng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biên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dịch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sẵn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(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dạng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binary)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hoặc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biên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dịch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mã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nguồn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454970" y="-450635"/>
            <a:ext cx="1485325" cy="11188271"/>
          </a:xfrm>
          <a:prstGeom prst="rect">
            <a:avLst/>
          </a:prstGeom>
          <a:solidFill>
            <a:srgbClr val="FAF0E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7360" r="17360"/>
          <a:stretch>
            <a:fillRect/>
          </a:stretch>
        </p:blipFill>
        <p:spPr>
          <a:xfrm>
            <a:off x="14197632" y="-587189"/>
            <a:ext cx="4897696" cy="113248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929155"/>
            <a:ext cx="11391900" cy="4334312"/>
            <a:chOff x="0" y="66675"/>
            <a:chExt cx="15189199" cy="577908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5189199" cy="13507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89"/>
                </a:lnSpc>
              </a:pPr>
              <a:r>
                <a:rPr lang="en-US" sz="7171" b="1" spc="359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CÀI ĐẶT TENSORFLOW </a:t>
              </a:r>
              <a:endPara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94325"/>
              <a:ext cx="12386815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0"/>
                </a:lnSpc>
              </a:pPr>
              <a:endParaRPr lang="en-US" sz="2400" spc="48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C9931D9-090F-4D70-B4E0-4268F404299D}"/>
              </a:ext>
            </a:extLst>
          </p:cNvPr>
          <p:cNvSpPr txBox="1"/>
          <p:nvPr/>
        </p:nvSpPr>
        <p:spPr>
          <a:xfrm>
            <a:off x="918673" y="3292736"/>
            <a:ext cx="3898142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Câu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lệnh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sử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dụng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</a:t>
            </a:r>
          </a:p>
          <a:p>
            <a:pPr marL="0" marR="0" indent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udo apt-get update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CFC8AF1-3C0F-430C-BA44-6ACFC1ECF37A}"/>
              </a:ext>
            </a:extLst>
          </p:cNvPr>
          <p:cNvSpPr txBox="1"/>
          <p:nvPr/>
        </p:nvSpPr>
        <p:spPr>
          <a:xfrm>
            <a:off x="1028700" y="2375607"/>
            <a:ext cx="906940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Kiểm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tra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các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package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của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python:</a:t>
            </a:r>
          </a:p>
        </p:txBody>
      </p:sp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EE732459-E1D3-4A83-ACBE-AF988CC05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25950"/>
            <a:ext cx="7749639" cy="656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9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454970" y="-450635"/>
            <a:ext cx="1485325" cy="11188271"/>
          </a:xfrm>
          <a:prstGeom prst="rect">
            <a:avLst/>
          </a:prstGeom>
          <a:solidFill>
            <a:srgbClr val="FAF0E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7360" r="17360"/>
          <a:stretch>
            <a:fillRect/>
          </a:stretch>
        </p:blipFill>
        <p:spPr>
          <a:xfrm>
            <a:off x="14197632" y="-587189"/>
            <a:ext cx="4897696" cy="113248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929155"/>
            <a:ext cx="11391900" cy="4334312"/>
            <a:chOff x="0" y="66675"/>
            <a:chExt cx="15189199" cy="577908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5189199" cy="13507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89"/>
                </a:lnSpc>
              </a:pPr>
              <a:r>
                <a:rPr lang="en-US" sz="7171" b="1" spc="359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CÀI ĐẶT TENSORFLOW </a:t>
              </a:r>
              <a:endPara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94325"/>
              <a:ext cx="12386815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0"/>
                </a:lnSpc>
              </a:pPr>
              <a:endParaRPr lang="en-US" sz="2400" spc="48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CFC8AF1-3C0F-430C-BA44-6ACFC1ECF37A}"/>
              </a:ext>
            </a:extLst>
          </p:cNvPr>
          <p:cNvSpPr txBox="1"/>
          <p:nvPr/>
        </p:nvSpPr>
        <p:spPr>
          <a:xfrm>
            <a:off x="1028700" y="2375607"/>
            <a:ext cx="906940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 err="1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Cài</a:t>
            </a:r>
            <a:r>
              <a:rPr lang="en-US" sz="3000" b="1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đặt</a:t>
            </a:r>
            <a:r>
              <a:rPr lang="en-US" sz="3000" b="1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python3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EE732459-E1D3-4A83-ACBE-AF988CC05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25950"/>
            <a:ext cx="7749639" cy="65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6F450E1-DD8F-4501-984C-21C6F6EF1CD8}"/>
              </a:ext>
            </a:extLst>
          </p:cNvPr>
          <p:cNvSpPr txBox="1"/>
          <p:nvPr/>
        </p:nvSpPr>
        <p:spPr>
          <a:xfrm>
            <a:off x="1002376" y="3220879"/>
            <a:ext cx="4305300" cy="164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Câu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lệnh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sử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dụng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</a:t>
            </a:r>
          </a:p>
          <a:p>
            <a:pPr marL="0" marR="0" indent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udo apt-get install python 3</a:t>
            </a:r>
          </a:p>
        </p:txBody>
      </p:sp>
      <p:pic>
        <p:nvPicPr>
          <p:cNvPr id="15" name="Hình ảnh 14" descr="Ảnh có chứa văn bản&#10;&#10;Mô tả được tạo tự động">
            <a:extLst>
              <a:ext uri="{FF2B5EF4-FFF2-40B4-BE49-F238E27FC236}">
                <a16:creationId xmlns:a16="http://schemas.microsoft.com/office/drawing/2014/main" id="{05C20981-CE54-4730-B8A2-CD26466BE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25950"/>
            <a:ext cx="7749639" cy="656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0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454970" y="-450635"/>
            <a:ext cx="1485325" cy="11188271"/>
          </a:xfrm>
          <a:prstGeom prst="rect">
            <a:avLst/>
          </a:prstGeom>
          <a:solidFill>
            <a:srgbClr val="FAF0E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7360" r="17360"/>
          <a:stretch>
            <a:fillRect/>
          </a:stretch>
        </p:blipFill>
        <p:spPr>
          <a:xfrm>
            <a:off x="14197632" y="-587189"/>
            <a:ext cx="4897696" cy="113248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929155"/>
            <a:ext cx="11391900" cy="4334312"/>
            <a:chOff x="0" y="66675"/>
            <a:chExt cx="15189199" cy="577908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5189199" cy="13507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89"/>
                </a:lnSpc>
              </a:pPr>
              <a:r>
                <a:rPr lang="en-US" sz="7171" b="1" spc="359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CÀI ĐẶT TENSORFLOW </a:t>
              </a:r>
              <a:endPara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94325"/>
              <a:ext cx="12386815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0"/>
                </a:lnSpc>
              </a:pPr>
              <a:endParaRPr lang="en-US" sz="2400" spc="48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CFC8AF1-3C0F-430C-BA44-6ACFC1ECF37A}"/>
              </a:ext>
            </a:extLst>
          </p:cNvPr>
          <p:cNvSpPr txBox="1"/>
          <p:nvPr/>
        </p:nvSpPr>
        <p:spPr>
          <a:xfrm>
            <a:off x="1028700" y="2375607"/>
            <a:ext cx="906940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 err="1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Cài</a:t>
            </a:r>
            <a:r>
              <a:rPr lang="en-US" sz="3000" b="1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đặt</a:t>
            </a:r>
            <a:r>
              <a:rPr lang="en-US" sz="3000" b="1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trình</a:t>
            </a:r>
            <a:r>
              <a:rPr lang="en-US" sz="3000" b="1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quản</a:t>
            </a:r>
            <a:r>
              <a:rPr lang="en-US" sz="3000" b="1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lí</a:t>
            </a:r>
            <a:r>
              <a:rPr lang="en-US" sz="3000" b="1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thư</a:t>
            </a:r>
            <a:r>
              <a:rPr lang="en-US" sz="3000" b="1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viện</a:t>
            </a:r>
            <a:r>
              <a:rPr lang="en-US" sz="3000" b="1" dirty="0"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PIP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6F450E1-DD8F-4501-984C-21C6F6EF1CD8}"/>
              </a:ext>
            </a:extLst>
          </p:cNvPr>
          <p:cNvSpPr txBox="1"/>
          <p:nvPr/>
        </p:nvSpPr>
        <p:spPr>
          <a:xfrm>
            <a:off x="1028700" y="3132910"/>
            <a:ext cx="4544900" cy="164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Câu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lệnh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sử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dụng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</a:t>
            </a:r>
          </a:p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sudo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apt-get install python3-pip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788C64AE-BE75-4EFB-B133-6562AF94DD58}"/>
              </a:ext>
            </a:extLst>
          </p:cNvPr>
          <p:cNvSpPr txBox="1"/>
          <p:nvPr/>
        </p:nvSpPr>
        <p:spPr>
          <a:xfrm>
            <a:off x="866219" y="4980768"/>
            <a:ext cx="4697184" cy="499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PIP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là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một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trình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quản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lý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thư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viện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Python,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viết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tắt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từ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Preferred Installer Program. Đây là một tiện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ích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dòng lệnh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phép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bạn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cài đặt, cài đặt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lại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hoặc gỡ cài đặt các gói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bằng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một dòng lệnh đơn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giản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và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dễ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hiểu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pip.</a:t>
            </a:r>
          </a:p>
        </p:txBody>
      </p:sp>
      <p:pic>
        <p:nvPicPr>
          <p:cNvPr id="16" name="Hình ảnh 15" descr="Ảnh có chứa văn bản&#10;&#10;Mô tả được tạo tự động">
            <a:extLst>
              <a:ext uri="{FF2B5EF4-FFF2-40B4-BE49-F238E27FC236}">
                <a16:creationId xmlns:a16="http://schemas.microsoft.com/office/drawing/2014/main" id="{71663C76-B143-4743-BB4F-E2A1698D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00" y="2961531"/>
            <a:ext cx="7380401" cy="5166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58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454970" y="-450635"/>
            <a:ext cx="1485325" cy="11188271"/>
          </a:xfrm>
          <a:prstGeom prst="rect">
            <a:avLst/>
          </a:prstGeom>
          <a:solidFill>
            <a:srgbClr val="FAF0E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7360" r="17360"/>
          <a:stretch>
            <a:fillRect/>
          </a:stretch>
        </p:blipFill>
        <p:spPr>
          <a:xfrm>
            <a:off x="14197632" y="-587189"/>
            <a:ext cx="4897696" cy="113248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929155"/>
            <a:ext cx="11391900" cy="4334312"/>
            <a:chOff x="0" y="66675"/>
            <a:chExt cx="15189199" cy="577908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5189199" cy="13507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889"/>
                </a:lnSpc>
              </a:pPr>
              <a:r>
                <a:rPr lang="en-US" sz="7171" b="1" spc="359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CÀI ĐẶT TENSORFLOW </a:t>
              </a:r>
              <a:endPara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94325"/>
              <a:ext cx="12386815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0"/>
                </a:lnSpc>
              </a:pPr>
              <a:endParaRPr lang="en-US" sz="2400" spc="48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CFC8AF1-3C0F-430C-BA44-6ACFC1ECF37A}"/>
              </a:ext>
            </a:extLst>
          </p:cNvPr>
          <p:cNvSpPr txBox="1"/>
          <p:nvPr/>
        </p:nvSpPr>
        <p:spPr>
          <a:xfrm>
            <a:off x="1028700" y="2375607"/>
            <a:ext cx="906940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Sử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dụng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pip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cài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đặt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thư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b="1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viện</a:t>
            </a:r>
            <a:r>
              <a:rPr lang="en-US" sz="3000" b="1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TensorFlow: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6F450E1-DD8F-4501-984C-21C6F6EF1CD8}"/>
              </a:ext>
            </a:extLst>
          </p:cNvPr>
          <p:cNvSpPr txBox="1"/>
          <p:nvPr/>
        </p:nvSpPr>
        <p:spPr>
          <a:xfrm>
            <a:off x="1028700" y="2989611"/>
            <a:ext cx="4305300" cy="114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Câu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lệnh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sử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dụng</a:t>
            </a: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</a:t>
            </a:r>
          </a:p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en-US" sz="30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pip install </a:t>
            </a:r>
            <a:r>
              <a:rPr lang="en-US" sz="3000" dirty="0" err="1"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tensorflow</a:t>
            </a:r>
            <a:endParaRPr lang="en-US" sz="3000" dirty="0"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2BB1C62F-D2FA-4F22-95B1-C8577A54C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44" y="4245909"/>
            <a:ext cx="10815411" cy="5240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46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9480" y="2033390"/>
            <a:ext cx="4875305" cy="945398"/>
            <a:chOff x="0" y="-19050"/>
            <a:chExt cx="6500406" cy="1260532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6500406" cy="545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spc="420" dirty="0">
                  <a:solidFill>
                    <a:srgbClr val="FF753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HOÀNG HẢI MY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03899"/>
              <a:ext cx="5833230" cy="537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5"/>
                </a:lnSpc>
              </a:pPr>
              <a:r>
                <a:rPr lang="en-US" sz="2250" spc="44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My.hh176102@sis.hust.edu.vn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29000" y="4422715"/>
            <a:ext cx="6540699" cy="10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9000" b="1" spc="359" dirty="0" err="1">
                <a:solidFill>
                  <a:srgbClr val="332B2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Nhóm</a:t>
            </a:r>
            <a:r>
              <a:rPr lang="en-US" sz="9000" b="1" spc="359" dirty="0">
                <a:solidFill>
                  <a:srgbClr val="332B2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313246" y="3617092"/>
            <a:ext cx="4871539" cy="998288"/>
            <a:chOff x="0" y="-89571"/>
            <a:chExt cx="6495385" cy="13310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9571"/>
              <a:ext cx="6495385" cy="545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spc="420" dirty="0">
                  <a:solidFill>
                    <a:srgbClr val="FF753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NGUYỄN DUY KHÁNH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03898"/>
              <a:ext cx="6444888" cy="5375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75"/>
                </a:lnSpc>
              </a:pPr>
              <a:r>
                <a:rPr lang="en-US" sz="2250" spc="44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Khanh.ntt187303@sis.hust.edu.vn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13246" y="5296484"/>
            <a:ext cx="5526954" cy="945396"/>
            <a:chOff x="0" y="-19049"/>
            <a:chExt cx="7369272" cy="12605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49"/>
              <a:ext cx="7369272" cy="5623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spc="420" dirty="0">
                  <a:solidFill>
                    <a:srgbClr val="FF753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NÔNG TRẦN BÌNH MINH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03897"/>
              <a:ext cx="5833231" cy="537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5"/>
                </a:lnSpc>
              </a:pPr>
              <a:r>
                <a:rPr lang="en-US" sz="2250" spc="44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beemuf01@gmail.com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t="42015" b="48479"/>
          <a:stretch>
            <a:fillRect/>
          </a:stretch>
        </p:blipFill>
        <p:spPr>
          <a:xfrm>
            <a:off x="-408087" y="-252729"/>
            <a:ext cx="19104173" cy="145263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 rot="-5400000">
            <a:off x="8473275" y="218"/>
            <a:ext cx="1341450" cy="20142468"/>
          </a:xfrm>
          <a:prstGeom prst="rect">
            <a:avLst/>
          </a:prstGeom>
          <a:solidFill>
            <a:srgbClr val="FF7538"/>
          </a:solidFill>
        </p:spPr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46C5782D-90BF-452C-9C20-1977FF4967A6}"/>
              </a:ext>
            </a:extLst>
          </p:cNvPr>
          <p:cNvGrpSpPr/>
          <p:nvPr/>
        </p:nvGrpSpPr>
        <p:grpSpPr>
          <a:xfrm>
            <a:off x="11271607" y="6771402"/>
            <a:ext cx="4875305" cy="945398"/>
            <a:chOff x="0" y="-19050"/>
            <a:chExt cx="6500406" cy="1260532"/>
          </a:xfrm>
        </p:grpSpPr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33ADE0AC-C94C-426C-A473-208F2366314E}"/>
                </a:ext>
              </a:extLst>
            </p:cNvPr>
            <p:cNvSpPr txBox="1"/>
            <p:nvPr/>
          </p:nvSpPr>
          <p:spPr>
            <a:xfrm>
              <a:off x="0" y="-19050"/>
              <a:ext cx="6500406" cy="545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spc="420" dirty="0">
                  <a:solidFill>
                    <a:srgbClr val="FF753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LÊ THÀNH CHỈNH</a:t>
              </a: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D175457D-1340-4790-B456-EB8E6C9B8B5F}"/>
                </a:ext>
              </a:extLst>
            </p:cNvPr>
            <p:cNvSpPr txBox="1"/>
            <p:nvPr/>
          </p:nvSpPr>
          <p:spPr>
            <a:xfrm>
              <a:off x="0" y="703899"/>
              <a:ext cx="5833230" cy="537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5"/>
                </a:lnSpc>
              </a:pPr>
              <a:r>
                <a:rPr lang="en-US" sz="2250" spc="44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Chinh.lt198209@sis.hust.edu.vn</a:t>
              </a:r>
            </a:p>
          </p:txBody>
        </p:sp>
      </p:grpSp>
      <p:grpSp>
        <p:nvGrpSpPr>
          <p:cNvPr id="23" name="Group 2">
            <a:extLst>
              <a:ext uri="{FF2B5EF4-FFF2-40B4-BE49-F238E27FC236}">
                <a16:creationId xmlns:a16="http://schemas.microsoft.com/office/drawing/2014/main" id="{A9507693-8B92-4E0E-A9C6-B801DF174617}"/>
              </a:ext>
            </a:extLst>
          </p:cNvPr>
          <p:cNvGrpSpPr/>
          <p:nvPr/>
        </p:nvGrpSpPr>
        <p:grpSpPr>
          <a:xfrm>
            <a:off x="11322345" y="8202347"/>
            <a:ext cx="4875305" cy="945398"/>
            <a:chOff x="0" y="-19050"/>
            <a:chExt cx="6500406" cy="1260532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33D930F5-BF6B-483F-8C73-5F714D0D02B5}"/>
                </a:ext>
              </a:extLst>
            </p:cNvPr>
            <p:cNvSpPr txBox="1"/>
            <p:nvPr/>
          </p:nvSpPr>
          <p:spPr>
            <a:xfrm>
              <a:off x="0" y="-19050"/>
              <a:ext cx="6500406" cy="545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spc="420" dirty="0">
                  <a:solidFill>
                    <a:srgbClr val="FF753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 TRẦN DUY</a:t>
              </a: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9165AEBC-FB20-4901-90D5-977073EA9D45}"/>
                </a:ext>
              </a:extLst>
            </p:cNvPr>
            <p:cNvSpPr txBox="1"/>
            <p:nvPr/>
          </p:nvSpPr>
          <p:spPr>
            <a:xfrm>
              <a:off x="0" y="703899"/>
              <a:ext cx="5833230" cy="537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5"/>
                </a:lnSpc>
              </a:pPr>
              <a:r>
                <a:rPr lang="en-US" sz="2250" spc="44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Duy.mt198223@sis.hust.edu.vn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4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96800" y="4610100"/>
            <a:ext cx="7587554" cy="7587554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-799525" y="-450635"/>
            <a:ext cx="2209225" cy="11188271"/>
          </a:xfrm>
          <a:prstGeom prst="rect">
            <a:avLst/>
          </a:prstGeom>
          <a:solidFill>
            <a:srgbClr val="FF7538"/>
          </a:solid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32581E3-B4E0-460A-9794-574624785790}"/>
              </a:ext>
            </a:extLst>
          </p:cNvPr>
          <p:cNvSpPr txBox="1"/>
          <p:nvPr/>
        </p:nvSpPr>
        <p:spPr>
          <a:xfrm>
            <a:off x="2514600" y="2628900"/>
            <a:ext cx="145542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0000" b="1" spc="210" dirty="0">
                <a:solidFill>
                  <a:srgbClr val="FF7538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Cảm ơn thầy </a:t>
            </a:r>
            <a:r>
              <a:rPr lang="en-US" sz="10000" b="1" spc="210" dirty="0" err="1">
                <a:solidFill>
                  <a:srgbClr val="FF7538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và</a:t>
            </a:r>
            <a:r>
              <a:rPr lang="en-US" sz="10000" b="1" spc="210" dirty="0">
                <a:solidFill>
                  <a:srgbClr val="FF7538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các </a:t>
            </a:r>
            <a:r>
              <a:rPr lang="en-US" sz="10000" b="1" spc="210" dirty="0" err="1">
                <a:solidFill>
                  <a:srgbClr val="FF7538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bạn</a:t>
            </a:r>
            <a:r>
              <a:rPr lang="en-US" sz="10000" b="1" spc="210" dirty="0">
                <a:solidFill>
                  <a:srgbClr val="FF7538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</a:t>
            </a:r>
            <a:r>
              <a:rPr lang="en-US" sz="10000" b="1" spc="210" dirty="0" err="1">
                <a:solidFill>
                  <a:srgbClr val="FF7538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đã</a:t>
            </a:r>
            <a:r>
              <a:rPr lang="en-US" sz="10000" b="1" spc="210" dirty="0">
                <a:solidFill>
                  <a:srgbClr val="FF7538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</a:t>
            </a:r>
            <a:r>
              <a:rPr lang="en-US" sz="10000" b="1" spc="210" dirty="0" err="1">
                <a:solidFill>
                  <a:srgbClr val="FF7538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lắng</a:t>
            </a:r>
            <a:r>
              <a:rPr lang="en-US" sz="10000" b="1" spc="210" dirty="0">
                <a:solidFill>
                  <a:srgbClr val="FF7538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nghe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99525" y="-450635"/>
            <a:ext cx="22092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30011" y="1680693"/>
            <a:ext cx="6925614" cy="69256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78792" y="1078706"/>
            <a:ext cx="11842008" cy="7415047"/>
            <a:chOff x="0" y="66675"/>
            <a:chExt cx="15789345" cy="988673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2621142" cy="139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endParaRPr lang="en-US" sz="7200" spc="359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08416"/>
              <a:ext cx="15789345" cy="8623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7000" b="1" spc="210" dirty="0">
                  <a:solidFill>
                    <a:srgbClr val="FF7538"/>
                  </a:solidFill>
                  <a:latin typeface="Arial" panose="020B0604020202020204" pitchFamily="34" charset="0"/>
                  <a:ea typeface="Roboto Bold" panose="02000000000000000000" charset="0"/>
                  <a:cs typeface="Arial" panose="020B0604020202020204" pitchFamily="34" charset="0"/>
                </a:rPr>
                <a:t>CHỦ ĐỀ THUYẾT TRÌNH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70407"/>
              <a:ext cx="10976939" cy="6583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3480"/>
                </a:lnSpc>
                <a:buFont typeface="Wingdings" panose="05000000000000000000" pitchFamily="2" charset="2"/>
                <a:buChar char="v"/>
              </a:pP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Giới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thiệu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bộ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thư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viện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TensorFlow</a:t>
              </a:r>
            </a:p>
            <a:p>
              <a:pPr marL="800100" lvl="1" indent="-342900">
                <a:lnSpc>
                  <a:spcPts val="3480"/>
                </a:lnSpc>
                <a:buFont typeface="Arial" panose="020B0604020202020204" pitchFamily="34" charset="0"/>
                <a:buChar char="•"/>
              </a:pP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TensorFlow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là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gì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  <a:p>
              <a:pPr marL="800100" lvl="1" indent="-342900">
                <a:lnSpc>
                  <a:spcPts val="3480"/>
                </a:lnSpc>
                <a:buFont typeface="Arial" panose="020B0604020202020204" pitchFamily="34" charset="0"/>
                <a:buChar char="•"/>
              </a:pP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Lịch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ra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đời</a:t>
              </a:r>
              <a:endParaRPr lang="en-US" sz="3000" spc="48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lnSpc>
                  <a:spcPts val="3480"/>
                </a:lnSpc>
                <a:buFont typeface="Arial" panose="020B0604020202020204" pitchFamily="34" charset="0"/>
                <a:buChar char="•"/>
              </a:pP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Kiến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TensorFlow</a:t>
              </a:r>
            </a:p>
            <a:p>
              <a:pPr marL="800100" lvl="1" indent="-342900">
                <a:lnSpc>
                  <a:spcPts val="3480"/>
                </a:lnSpc>
                <a:buFont typeface="Arial" panose="020B0604020202020204" pitchFamily="34" charset="0"/>
                <a:buChar char="•"/>
              </a:pP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khái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niệm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cơ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TensorFlow</a:t>
              </a:r>
            </a:p>
            <a:p>
              <a:pPr marL="800100" lvl="1" indent="-342900">
                <a:lnSpc>
                  <a:spcPts val="3480"/>
                </a:lnSpc>
                <a:buFont typeface="Arial" panose="020B0604020202020204" pitchFamily="34" charset="0"/>
                <a:buChar char="•"/>
              </a:pP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Cách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TensorFlow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hoạt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động</a:t>
              </a:r>
              <a:endParaRPr lang="en-US" sz="3000" spc="48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lnSpc>
                  <a:spcPts val="3480"/>
                </a:lnSpc>
                <a:buFont typeface="Arial" panose="020B0604020202020204" pitchFamily="34" charset="0"/>
                <a:buChar char="•"/>
              </a:pP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Lợi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ích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việc sử </a:t>
              </a:r>
              <a:r>
                <a:rPr lang="en-US" sz="3000" spc="48" dirty="0" err="1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TensorFlow</a:t>
              </a:r>
            </a:p>
            <a:p>
              <a:pPr lvl="1">
                <a:lnSpc>
                  <a:spcPts val="3480"/>
                </a:lnSpc>
              </a:pPr>
              <a:endParaRPr lang="en-US" sz="3000" spc="48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lnSpc>
                  <a:spcPts val="3480"/>
                </a:lnSpc>
                <a:buFont typeface="Wingdings" panose="05000000000000000000" pitchFamily="2" charset="2"/>
                <a:buChar char="v"/>
              </a:pP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Cài đặt TensorFlow trên Ubuntu</a:t>
              </a:r>
            </a:p>
            <a:p>
              <a:pPr algn="l">
                <a:lnSpc>
                  <a:spcPts val="3480"/>
                </a:lnSpc>
              </a:pPr>
              <a:endParaRPr lang="en-US" sz="3000" spc="48" dirty="0">
                <a:solidFill>
                  <a:srgbClr val="332B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lnSpc>
                  <a:spcPts val="3480"/>
                </a:lnSpc>
                <a:buFont typeface="Wingdings" panose="05000000000000000000" pitchFamily="2" charset="2"/>
                <a:buChar char="v"/>
              </a:pPr>
              <a:r>
                <a:rPr lang="en-US" sz="3000" spc="48" dirty="0">
                  <a:solidFill>
                    <a:srgbClr val="332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 training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7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A0B76DF-2B90-49F6-90C8-5E612FD16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9"/>
          <a:stretch/>
        </p:blipFill>
        <p:spPr>
          <a:xfrm>
            <a:off x="20" y="-114299"/>
            <a:ext cx="18287980" cy="104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-450635"/>
            <a:ext cx="14853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1492" r="10843"/>
          <a:stretch>
            <a:fillRect/>
          </a:stretch>
        </p:blipFill>
        <p:spPr>
          <a:xfrm>
            <a:off x="-475640" y="-518912"/>
            <a:ext cx="4897696" cy="113248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38886" y="1078705"/>
            <a:ext cx="1102769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TENSORFLOW LÀ GÌ?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49F5823-D527-4A26-8807-3F0BDDC0A3AA}"/>
              </a:ext>
            </a:extLst>
          </p:cNvPr>
          <p:cNvSpPr txBox="1"/>
          <p:nvPr/>
        </p:nvSpPr>
        <p:spPr>
          <a:xfrm>
            <a:off x="5715000" y="4727570"/>
            <a:ext cx="11684342" cy="10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Các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hàm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được dựng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sẵn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thư viện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từng bài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phép TensorFlow xây dựng được nhiều neural network.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651DDE6-9A89-4BA2-A868-9D49049CAE88}"/>
              </a:ext>
            </a:extLst>
          </p:cNvPr>
          <p:cNvSpPr txBox="1"/>
          <p:nvPr/>
        </p:nvSpPr>
        <p:spPr>
          <a:xfrm>
            <a:off x="5737490" y="6232774"/>
            <a:ext cx="11684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TensorFlow còn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phép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bạn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tính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song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song</a:t>
            </a:r>
            <a:r>
              <a:rPr lang="en-US" sz="3000" dirty="0">
                <a:effectLst/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 trên nhiều máy tính khác nhau</a:t>
            </a:r>
            <a:endParaRPr lang="vi-VN" sz="30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13E5CEA-74AD-4E5D-8448-23A47BFB4C1C}"/>
              </a:ext>
            </a:extLst>
          </p:cNvPr>
          <p:cNvSpPr txBox="1"/>
          <p:nvPr/>
        </p:nvSpPr>
        <p:spPr>
          <a:xfrm>
            <a:off x="5737490" y="2791767"/>
            <a:ext cx="11661852" cy="153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TensorFlow chính là thư viện mã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nguồn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mở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machine learning nổi tiếng nhất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thế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giới, được phát triển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bởi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các nhà nghiên cứu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từ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Google.</a:t>
            </a:r>
          </a:p>
        </p:txBody>
      </p:sp>
    </p:spTree>
    <p:extLst>
      <p:ext uri="{BB962C8B-B14F-4D97-AF65-F5344CB8AC3E}">
        <p14:creationId xmlns:p14="http://schemas.microsoft.com/office/powerpoint/2010/main" val="348931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-450635"/>
            <a:ext cx="14853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1492" r="10843"/>
          <a:stretch>
            <a:fillRect/>
          </a:stretch>
        </p:blipFill>
        <p:spPr>
          <a:xfrm>
            <a:off x="-475640" y="-518912"/>
            <a:ext cx="4897696" cy="113248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838886" y="1078706"/>
            <a:ext cx="11763313" cy="6182489"/>
            <a:chOff x="0" y="66675"/>
            <a:chExt cx="14703586" cy="7990205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4703586" cy="1309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7200" spc="359" dirty="0">
                  <a:solidFill>
                    <a:srgbClr val="332B24"/>
                  </a:solidFill>
                  <a:latin typeface="Arial" panose="020B0604020202020204" pitchFamily="34" charset="0"/>
                  <a:ea typeface="Roboto Bold" panose="02000000000000000000" charset="0"/>
                  <a:cs typeface="Arial" panose="020B0604020202020204" pitchFamily="34" charset="0"/>
                </a:rPr>
                <a:t>LỊCH SỬ RA ĐỜI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351794" y="1577733"/>
              <a:ext cx="7251617" cy="6479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000" dirty="0" err="1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Nhu</a:t>
              </a:r>
              <a:r>
                <a:rPr lang="en-US" sz="3000" dirty="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cầu</a:t>
              </a:r>
              <a:r>
                <a:rPr lang="en-US" sz="3000" dirty="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xử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lý lượng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liệu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khổng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lồ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, họ dựng 1 framework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tên là TensorFlow để các nhà nghiên cứu cũng như lập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viên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thể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làm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việc cùng nhau trên model A.I.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Ra mắt lần đầu vào cuối năm 2015,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phiên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bản TensorFlow ổn định cuối cùng cũng </a:t>
              </a:r>
              <a:r>
                <a:rPr lang="en-US" sz="3000" dirty="0" err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xuất</a:t>
              </a:r>
              <a:r>
                <a:rPr lang="en-US" sz="3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hiện vào năm 2017. </a:t>
              </a:r>
              <a:endParaRPr lang="en-US" sz="3000" dirty="0"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Google chính thức đổi logo của Gmail">
            <a:extLst>
              <a:ext uri="{FF2B5EF4-FFF2-40B4-BE49-F238E27FC236}">
                <a16:creationId xmlns:a16="http://schemas.microsoft.com/office/drawing/2014/main" id="{6021B8E0-ED6F-40C3-8458-8583D398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9626">
            <a:off x="6449455" y="2600379"/>
            <a:ext cx="3978042" cy="4544356"/>
          </a:xfrm>
          <a:prstGeom prst="rect">
            <a:avLst/>
          </a:prstGeom>
          <a:solidFill>
            <a:schemeClr val="accent6">
              <a:lumMod val="20000"/>
              <a:lumOff val="80000"/>
              <a:alpha val="0"/>
            </a:schemeClr>
          </a:solidFill>
        </p:spPr>
      </p:pic>
      <p:pic>
        <p:nvPicPr>
          <p:cNvPr id="3074" name="Picture 2" descr="What Search Engine Does Alexa Use? And Can I Use Google to...">
            <a:extLst>
              <a:ext uri="{FF2B5EF4-FFF2-40B4-BE49-F238E27FC236}">
                <a16:creationId xmlns:a16="http://schemas.microsoft.com/office/drawing/2014/main" id="{ABFC23E3-2AEC-44DD-B680-2B6A4880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6286">
            <a:off x="6010433" y="6453821"/>
            <a:ext cx="4522468" cy="296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6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873859" y="6481882"/>
            <a:ext cx="2126939" cy="2126939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753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938076" y="6387544"/>
            <a:ext cx="2126939" cy="2126939"/>
            <a:chOff x="-2540" y="-254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753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22985" y="6523734"/>
            <a:ext cx="2126939" cy="2126939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75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78299" y="1793686"/>
            <a:ext cx="6703728" cy="2890017"/>
            <a:chOff x="0" y="66675"/>
            <a:chExt cx="8938304" cy="3853356"/>
          </a:xfrm>
        </p:grpSpPr>
        <p:sp>
          <p:nvSpPr>
            <p:cNvPr id="9" name="TextBox 9"/>
            <p:cNvSpPr txBox="1"/>
            <p:nvPr/>
          </p:nvSpPr>
          <p:spPr>
            <a:xfrm>
              <a:off x="0" y="66675"/>
              <a:ext cx="8938304" cy="135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7200" spc="359" dirty="0">
                  <a:solidFill>
                    <a:srgbClr val="332B24"/>
                  </a:solidFill>
                  <a:latin typeface="Arial" panose="020B0604020202020204" pitchFamily="34" charset="0"/>
                  <a:ea typeface="Roboto Bold" panose="02000000000000000000" charset="0"/>
                  <a:cs typeface="Arial" panose="020B0604020202020204" pitchFamily="34" charset="0"/>
                </a:rPr>
                <a:t>KIẾN TRÚC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133491"/>
              <a:ext cx="8464308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endParaRPr lang="en-US" sz="4200" spc="210" dirty="0">
                <a:solidFill>
                  <a:srgbClr val="FF753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rot="-5400000">
            <a:off x="8368292" y="-9480396"/>
            <a:ext cx="1485325" cy="19532868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2017" y="6791016"/>
            <a:ext cx="1448873" cy="144887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74266" y="6523734"/>
            <a:ext cx="1854558" cy="185455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12891" y="6726576"/>
            <a:ext cx="1448873" cy="1448873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 rot="-5400000">
            <a:off x="8473275" y="218"/>
            <a:ext cx="1341450" cy="20142468"/>
          </a:xfrm>
          <a:prstGeom prst="rect">
            <a:avLst/>
          </a:prstGeom>
          <a:solidFill>
            <a:srgbClr val="FF7538"/>
          </a:solidFill>
        </p:spPr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51898605-D017-405A-810B-656BA225D2B4}"/>
              </a:ext>
            </a:extLst>
          </p:cNvPr>
          <p:cNvSpPr txBox="1"/>
          <p:nvPr/>
        </p:nvSpPr>
        <p:spPr>
          <a:xfrm>
            <a:off x="9800309" y="3472934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DỰNG MODEL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BCB1B9CA-08D0-4AA6-8431-7351931E8DB7}"/>
              </a:ext>
            </a:extLst>
          </p:cNvPr>
          <p:cNvSpPr txBox="1"/>
          <p:nvPr/>
        </p:nvSpPr>
        <p:spPr>
          <a:xfrm>
            <a:off x="9670077" y="2321926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TIỀN XỬ LÍ DỮ LIỆU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FBA7395D-A040-4D3D-B494-C1ADAEBE53AC}"/>
              </a:ext>
            </a:extLst>
          </p:cNvPr>
          <p:cNvSpPr txBox="1"/>
          <p:nvPr/>
        </p:nvSpPr>
        <p:spPr>
          <a:xfrm>
            <a:off x="9821091" y="4663060"/>
            <a:ext cx="556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TRAINING VÀ ỨNG TÍNH</a:t>
            </a:r>
          </a:p>
        </p:txBody>
      </p:sp>
    </p:spTree>
    <p:extLst>
      <p:ext uri="{BB962C8B-B14F-4D97-AF65-F5344CB8AC3E}">
        <p14:creationId xmlns:p14="http://schemas.microsoft.com/office/powerpoint/2010/main" val="194657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-450635"/>
            <a:ext cx="14853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1492" r="10843"/>
          <a:stretch>
            <a:fillRect/>
          </a:stretch>
        </p:blipFill>
        <p:spPr>
          <a:xfrm>
            <a:off x="-475640" y="-518912"/>
            <a:ext cx="4897696" cy="113248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91200" y="549476"/>
            <a:ext cx="1102769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CÁCH HOẠT ĐỘNG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88C1AA7C-194F-4FC9-9F0A-CC29C6A8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090" y="1689419"/>
            <a:ext cx="6080430" cy="3665581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847FE10-07A2-4435-B11C-B7F750DBFCE4}"/>
              </a:ext>
            </a:extLst>
          </p:cNvPr>
          <p:cNvSpPr txBox="1"/>
          <p:nvPr/>
        </p:nvSpPr>
        <p:spPr>
          <a:xfrm>
            <a:off x="10815173" y="5504705"/>
            <a:ext cx="20626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E7892C8-6C81-45CE-B1B6-F0AA20832138}"/>
              </a:ext>
            </a:extLst>
          </p:cNvPr>
          <p:cNvSpPr txBox="1"/>
          <p:nvPr/>
        </p:nvSpPr>
        <p:spPr>
          <a:xfrm>
            <a:off x="6103459" y="5946625"/>
            <a:ext cx="110276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TensorFlow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cho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phép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lập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trình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tạo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ra dataflow graph,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cấu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trúc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mô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tả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làm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thế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nào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dữ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liệu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có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thể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di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chuyển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qua 1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biểu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đồ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hay 1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sê-ri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các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node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đang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xử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lý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Mỗi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node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trong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đồ thị đại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diện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1 operation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học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và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mỗi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kết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nối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hay edge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giữa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các node là 1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mảng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dữ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liệu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đa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chiều, hay còn được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gọi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là ‘tensor’. </a:t>
            </a:r>
          </a:p>
          <a:p>
            <a:endParaRPr lang="en-US" sz="3000" dirty="0">
              <a:effectLst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Các operation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toán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học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thực sự thì không được thi hành </a:t>
            </a:r>
            <a:r>
              <a:rPr lang="en-US" sz="3000" dirty="0" err="1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bằng</a:t>
            </a:r>
            <a:r>
              <a:rPr lang="en-US" sz="300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Python. </a:t>
            </a:r>
            <a:endParaRPr lang="en-US" sz="3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3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79394" y="-450635"/>
            <a:ext cx="1485325" cy="11188271"/>
          </a:xfrm>
          <a:prstGeom prst="rect">
            <a:avLst/>
          </a:prstGeom>
          <a:solidFill>
            <a:srgbClr val="FF753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1492" r="10843"/>
          <a:stretch>
            <a:fillRect/>
          </a:stretch>
        </p:blipFill>
        <p:spPr>
          <a:xfrm>
            <a:off x="-475640" y="-518912"/>
            <a:ext cx="4897696" cy="113248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38887" y="1078706"/>
            <a:ext cx="1102769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359" dirty="0">
                <a:solidFill>
                  <a:srgbClr val="332B24"/>
                </a:solidFill>
                <a:latin typeface="Arial" panose="020B0604020202020204" pitchFamily="34" charset="0"/>
                <a:ea typeface="Roboto Bold" panose="02000000000000000000" charset="0"/>
                <a:cs typeface="Arial" panose="020B0604020202020204" pitchFamily="34" charset="0"/>
              </a:rPr>
              <a:t>LỢI ÍCH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847FE10-07A2-4435-B11C-B7F750DBFCE4}"/>
              </a:ext>
            </a:extLst>
          </p:cNvPr>
          <p:cNvSpPr txBox="1"/>
          <p:nvPr/>
        </p:nvSpPr>
        <p:spPr>
          <a:xfrm>
            <a:off x="7064578" y="5092591"/>
            <a:ext cx="23782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err="1"/>
              <a:t>Xây</a:t>
            </a:r>
            <a:r>
              <a:rPr lang="en-US" sz="1500" i="1" dirty="0"/>
              <a:t> </a:t>
            </a:r>
            <a:r>
              <a:rPr lang="en-US" sz="1500" i="1" dirty="0" err="1"/>
              <a:t>dựng</a:t>
            </a:r>
            <a:r>
              <a:rPr lang="en-US" sz="1500" i="1" dirty="0"/>
              <a:t> </a:t>
            </a:r>
            <a:r>
              <a:rPr lang="en-US" sz="1500" i="1" dirty="0" err="1"/>
              <a:t>mô</a:t>
            </a:r>
            <a:r>
              <a:rPr lang="en-US" sz="1500" i="1" dirty="0"/>
              <a:t> </a:t>
            </a:r>
            <a:r>
              <a:rPr lang="en-US" sz="1500" i="1" dirty="0" err="1"/>
              <a:t>hình</a:t>
            </a:r>
            <a:r>
              <a:rPr lang="en-US" sz="1500" i="1" dirty="0"/>
              <a:t> </a:t>
            </a:r>
            <a:r>
              <a:rPr lang="en-US" sz="1500" i="1" dirty="0" err="1"/>
              <a:t>dễ</a:t>
            </a:r>
            <a:r>
              <a:rPr lang="en-US" sz="1500" i="1" dirty="0"/>
              <a:t> </a:t>
            </a:r>
            <a:r>
              <a:rPr lang="en-US" sz="1500" i="1" dirty="0" err="1"/>
              <a:t>dàng</a:t>
            </a:r>
            <a:endParaRPr lang="en-US" sz="1500" i="1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E7892C8-6C81-45CE-B1B6-F0AA20832138}"/>
              </a:ext>
            </a:extLst>
          </p:cNvPr>
          <p:cNvSpPr txBox="1"/>
          <p:nvPr/>
        </p:nvSpPr>
        <p:spPr>
          <a:xfrm>
            <a:off x="5988292" y="5860986"/>
            <a:ext cx="11027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ích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dễ thấy nhưng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trọng nhất mà TensorFlow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cung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cấp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việc lập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machine learning chính là abstraction. </a:t>
            </a:r>
            <a:endParaRPr lang="en-US" sz="3000" dirty="0">
              <a:latin typeface="+mj-lt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D0BC9C2B-9EBD-4710-BC8C-FE1EBC74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26" y="2477477"/>
            <a:ext cx="4492141" cy="2615114"/>
          </a:xfrm>
          <a:prstGeom prst="rect">
            <a:avLst/>
          </a:prstGeom>
        </p:spPr>
      </p:pic>
      <p:pic>
        <p:nvPicPr>
          <p:cNvPr id="12" name="Hình ảnh 11" descr="Ảnh có chứa văn bản&#10;&#10;Mô tả được tạo tự động">
            <a:extLst>
              <a:ext uri="{FF2B5EF4-FFF2-40B4-BE49-F238E27FC236}">
                <a16:creationId xmlns:a16="http://schemas.microsoft.com/office/drawing/2014/main" id="{5061405C-AAB0-4356-B272-D2C757CBF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071" y="2347855"/>
            <a:ext cx="5041730" cy="2759154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FDF222F-B04A-49F6-807E-9CA6D3F1C816}"/>
              </a:ext>
            </a:extLst>
          </p:cNvPr>
          <p:cNvSpPr txBox="1"/>
          <p:nvPr/>
        </p:nvSpPr>
        <p:spPr>
          <a:xfrm>
            <a:off x="13487400" y="5071064"/>
            <a:ext cx="1347782" cy="32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err="1"/>
              <a:t>Tự</a:t>
            </a:r>
            <a:r>
              <a:rPr lang="en-US" sz="1500" i="1" dirty="0"/>
              <a:t> do </a:t>
            </a:r>
            <a:r>
              <a:rPr lang="en-US" sz="1500" i="1" dirty="0" err="1"/>
              <a:t>sáng</a:t>
            </a:r>
            <a:r>
              <a:rPr lang="en-US" sz="1500" i="1" dirty="0"/>
              <a:t> </a:t>
            </a:r>
            <a:r>
              <a:rPr lang="en-US" sz="1500" i="1" dirty="0" err="1"/>
              <a:t>tạo</a:t>
            </a:r>
            <a:endParaRPr lang="en-US" sz="1500" i="1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DDE392B3-9A75-4E72-AF06-80CF63FFEF31}"/>
              </a:ext>
            </a:extLst>
          </p:cNvPr>
          <p:cNvSpPr txBox="1"/>
          <p:nvPr/>
        </p:nvSpPr>
        <p:spPr>
          <a:xfrm>
            <a:off x="6025769" y="6983459"/>
            <a:ext cx="11027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Ngoài ra TensorFlow còn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cung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cấp các tiện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ích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bổ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sung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các lập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viên </a:t>
            </a:r>
            <a:r>
              <a:rPr lang="en-US" sz="3000" dirty="0"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hế độ eager execution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phép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đánh giá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sửa đổi từng operation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biểu đồ 1 cách riêng biệt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minh</a:t>
            </a:r>
            <a:r>
              <a:rPr lang="en-US" sz="300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bạch</a:t>
            </a:r>
            <a:endParaRPr lang="en-US" sz="3000" dirty="0">
              <a:latin typeface="+mj-lt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A8326A5-9756-4120-818D-DCDBE6F269A1}"/>
              </a:ext>
            </a:extLst>
          </p:cNvPr>
          <p:cNvSpPr txBox="1"/>
          <p:nvPr/>
        </p:nvSpPr>
        <p:spPr>
          <a:xfrm>
            <a:off x="6132226" y="8676869"/>
            <a:ext cx="11027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 tính năng khá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độc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đáo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TensorFlow là </a:t>
            </a:r>
            <a:r>
              <a:rPr lang="en-US" sz="3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TensorBoard</a:t>
            </a:r>
            <a:endParaRPr lang="vi-VN" sz="3000" dirty="0"/>
          </a:p>
        </p:txBody>
      </p:sp>
    </p:spTree>
    <p:extLst>
      <p:ext uri="{BB962C8B-B14F-4D97-AF65-F5344CB8AC3E}">
        <p14:creationId xmlns:p14="http://schemas.microsoft.com/office/powerpoint/2010/main" val="10717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91299C29E213438293AE31009636D2" ma:contentTypeVersion="12" ma:contentTypeDescription="Create a new document." ma:contentTypeScope="" ma:versionID="12f164070c611181f6f22d8b6c40d493">
  <xsd:schema xmlns:xsd="http://www.w3.org/2001/XMLSchema" xmlns:xs="http://www.w3.org/2001/XMLSchema" xmlns:p="http://schemas.microsoft.com/office/2006/metadata/properties" xmlns:ns3="31230f7e-d685-4c61-b05e-aee64c9f1bd1" xmlns:ns4="6aa30597-9cdb-4837-9d5c-e83cba762898" targetNamespace="http://schemas.microsoft.com/office/2006/metadata/properties" ma:root="true" ma:fieldsID="6060306fac4b1468c64acd5175f07f22" ns3:_="" ns4:_="">
    <xsd:import namespace="31230f7e-d685-4c61-b05e-aee64c9f1bd1"/>
    <xsd:import namespace="6aa30597-9cdb-4837-9d5c-e83cba7628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230f7e-d685-4c61-b05e-aee64c9f1b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30597-9cdb-4837-9d5c-e83cba7628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C676DD-03DF-468F-B44F-429AD04DB4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230f7e-d685-4c61-b05e-aee64c9f1bd1"/>
    <ds:schemaRef ds:uri="6aa30597-9cdb-4837-9d5c-e83cba762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4C9E52-24D4-431B-87C0-9AFF05BA0935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31230f7e-d685-4c61-b05e-aee64c9f1bd1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6aa30597-9cdb-4837-9d5c-e83cba762898"/>
  </ds:schemaRefs>
</ds:datastoreItem>
</file>

<file path=customXml/itemProps3.xml><?xml version="1.0" encoding="utf-8"?>
<ds:datastoreItem xmlns:ds="http://schemas.openxmlformats.org/officeDocument/2006/customXml" ds:itemID="{6F4E460E-8DFA-43C7-A0D6-1C061389B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1217</Words>
  <Application>Microsoft Office PowerPoint</Application>
  <PresentationFormat>Tùy chỉnh</PresentationFormat>
  <Paragraphs>101</Paragraphs>
  <Slides>20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cp:lastModifiedBy>LE THANH CHINH 20198209</cp:lastModifiedBy>
  <cp:revision>14</cp:revision>
  <dcterms:created xsi:type="dcterms:W3CDTF">2006-08-16T00:00:00Z</dcterms:created>
  <dcterms:modified xsi:type="dcterms:W3CDTF">2022-01-04T01:41:09Z</dcterms:modified>
  <dc:identifier>DAE0X4JBgKY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0x010100B491299C29E213438293AE31009636D2</vt:lpwstr>
  </property>
</Properties>
</file>